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pen Sans Extra Bold" charset="1" panose="020B0906030804020204"/>
      <p:regular r:id="rId19"/>
    </p:embeddedFont>
    <p:embeddedFont>
      <p:font typeface="Poppins Bold" charset="1" panose="00000800000000000000"/>
      <p:regular r:id="rId20"/>
    </p:embeddedFont>
    <p:embeddedFont>
      <p:font typeface="Poppins" charset="1" panose="00000500000000000000"/>
      <p:regular r:id="rId21"/>
    </p:embeddedFont>
    <p:embeddedFont>
      <p:font typeface="Open Sans" charset="1" panose="020B0606030504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6420234" y="-1717598"/>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47857" y="-643475"/>
            <a:ext cx="1286950" cy="12869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929195" y="8389571"/>
            <a:ext cx="3735531" cy="37355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Freeform 15" id="15"/>
          <p:cNvSpPr/>
          <p:nvPr/>
        </p:nvSpPr>
        <p:spPr>
          <a:xfrm flipH="false" flipV="false" rot="0">
            <a:off x="10408180" y="2201404"/>
            <a:ext cx="5478061" cy="5884192"/>
          </a:xfrm>
          <a:custGeom>
            <a:avLst/>
            <a:gdLst/>
            <a:ahLst/>
            <a:cxnLst/>
            <a:rect r="r" b="b" t="t" l="l"/>
            <a:pathLst>
              <a:path h="5884192" w="5478061">
                <a:moveTo>
                  <a:pt x="0" y="0"/>
                </a:moveTo>
                <a:lnTo>
                  <a:pt x="5478061" y="0"/>
                </a:lnTo>
                <a:lnTo>
                  <a:pt x="5478061" y="5884192"/>
                </a:lnTo>
                <a:lnTo>
                  <a:pt x="0" y="5884192"/>
                </a:lnTo>
                <a:lnTo>
                  <a:pt x="0" y="0"/>
                </a:lnTo>
                <a:close/>
              </a:path>
            </a:pathLst>
          </a:custGeom>
          <a:blipFill>
            <a:blip r:embed="rId3"/>
            <a:stretch>
              <a:fillRect l="-37692" t="0" r="-50340" b="0"/>
            </a:stretch>
          </a:blipFill>
        </p:spPr>
      </p:sp>
      <p:sp>
        <p:nvSpPr>
          <p:cNvPr name="Freeform 16" id="16"/>
          <p:cNvSpPr/>
          <p:nvPr/>
        </p:nvSpPr>
        <p:spPr>
          <a:xfrm flipH="false" flipV="false" rot="0">
            <a:off x="1104771" y="7120879"/>
            <a:ext cx="3159153" cy="2137421"/>
          </a:xfrm>
          <a:custGeom>
            <a:avLst/>
            <a:gdLst/>
            <a:ahLst/>
            <a:cxnLst/>
            <a:rect r="r" b="b" t="t" l="l"/>
            <a:pathLst>
              <a:path h="2137421" w="3159153">
                <a:moveTo>
                  <a:pt x="0" y="0"/>
                </a:moveTo>
                <a:lnTo>
                  <a:pt x="3159154" y="0"/>
                </a:lnTo>
                <a:lnTo>
                  <a:pt x="3159154" y="2137421"/>
                </a:lnTo>
                <a:lnTo>
                  <a:pt x="0" y="2137421"/>
                </a:lnTo>
                <a:lnTo>
                  <a:pt x="0" y="0"/>
                </a:lnTo>
                <a:close/>
              </a:path>
            </a:pathLst>
          </a:custGeom>
          <a:blipFill>
            <a:blip r:embed="rId4"/>
            <a:stretch>
              <a:fillRect l="-9078" t="-22305" r="-1396" b="0"/>
            </a:stretch>
          </a:blipFill>
        </p:spPr>
      </p:sp>
      <p:sp>
        <p:nvSpPr>
          <p:cNvPr name="TextBox 17" id="17"/>
          <p:cNvSpPr txBox="true"/>
          <p:nvPr/>
        </p:nvSpPr>
        <p:spPr>
          <a:xfrm rot="0">
            <a:off x="1066671" y="676275"/>
            <a:ext cx="8015383" cy="3162300"/>
          </a:xfrm>
          <a:prstGeom prst="rect">
            <a:avLst/>
          </a:prstGeom>
        </p:spPr>
        <p:txBody>
          <a:bodyPr anchor="t" rtlCol="false" tIns="0" lIns="0" bIns="0" rIns="0">
            <a:spAutoFit/>
          </a:bodyPr>
          <a:lstStyle/>
          <a:p>
            <a:pPr algn="l">
              <a:lnSpc>
                <a:spcPts val="8400"/>
              </a:lnSpc>
              <a:spcBef>
                <a:spcPct val="0"/>
              </a:spcBef>
            </a:pPr>
            <a:r>
              <a:rPr lang="en-US" sz="6000">
                <a:solidFill>
                  <a:srgbClr val="051D40"/>
                </a:solidFill>
                <a:latin typeface="Open Sans Extra Bold"/>
                <a:ea typeface="Open Sans Extra Bold"/>
                <a:cs typeface="Open Sans Extra Bold"/>
                <a:sym typeface="Open Sans Extra Bold"/>
              </a:rPr>
              <a:t>Deepfake Detection for Ensuring Digital Integrity</a:t>
            </a:r>
          </a:p>
        </p:txBody>
      </p:sp>
      <p:sp>
        <p:nvSpPr>
          <p:cNvPr name="TextBox 18" id="18"/>
          <p:cNvSpPr txBox="true"/>
          <p:nvPr/>
        </p:nvSpPr>
        <p:spPr>
          <a:xfrm rot="0">
            <a:off x="1104771" y="4371975"/>
            <a:ext cx="7366063" cy="2444656"/>
          </a:xfrm>
          <a:prstGeom prst="rect">
            <a:avLst/>
          </a:prstGeom>
        </p:spPr>
        <p:txBody>
          <a:bodyPr anchor="t" rtlCol="false" tIns="0" lIns="0" bIns="0" rIns="0">
            <a:spAutoFit/>
          </a:bodyPr>
          <a:lstStyle/>
          <a:p>
            <a:pPr algn="l">
              <a:lnSpc>
                <a:spcPts val="3855"/>
              </a:lnSpc>
            </a:pPr>
            <a:r>
              <a:rPr lang="en-US" sz="2753" spc="-55" b="true">
                <a:solidFill>
                  <a:srgbClr val="051D40"/>
                </a:solidFill>
                <a:latin typeface="Poppins Bold"/>
                <a:ea typeface="Poppins Bold"/>
                <a:cs typeface="Poppins Bold"/>
                <a:sym typeface="Poppins Bold"/>
              </a:rPr>
              <a:t>Presentation by:</a:t>
            </a:r>
          </a:p>
          <a:p>
            <a:pPr algn="l">
              <a:lnSpc>
                <a:spcPts val="3855"/>
              </a:lnSpc>
            </a:pPr>
            <a:r>
              <a:rPr lang="en-US" sz="2753" spc="-55">
                <a:solidFill>
                  <a:srgbClr val="051D40"/>
                </a:solidFill>
                <a:latin typeface="Poppins"/>
                <a:ea typeface="Poppins"/>
                <a:cs typeface="Poppins"/>
                <a:sym typeface="Poppins"/>
              </a:rPr>
              <a:t>Aman Chauhan</a:t>
            </a:r>
          </a:p>
          <a:p>
            <a:pPr algn="l">
              <a:lnSpc>
                <a:spcPts val="3855"/>
              </a:lnSpc>
            </a:pPr>
            <a:r>
              <a:rPr lang="en-US" sz="2753" spc="-55">
                <a:solidFill>
                  <a:srgbClr val="051D40"/>
                </a:solidFill>
                <a:latin typeface="Poppins"/>
                <a:ea typeface="Poppins"/>
                <a:cs typeface="Poppins"/>
                <a:sym typeface="Poppins"/>
              </a:rPr>
              <a:t>Anupma Pandey</a:t>
            </a:r>
          </a:p>
          <a:p>
            <a:pPr algn="l">
              <a:lnSpc>
                <a:spcPts val="3855"/>
              </a:lnSpc>
            </a:pPr>
            <a:r>
              <a:rPr lang="en-US" sz="2753" spc="-55">
                <a:solidFill>
                  <a:srgbClr val="051D40"/>
                </a:solidFill>
                <a:latin typeface="Poppins"/>
                <a:ea typeface="Poppins"/>
                <a:cs typeface="Poppins"/>
                <a:sym typeface="Poppins"/>
              </a:rPr>
              <a:t>Barneet Singh</a:t>
            </a:r>
          </a:p>
          <a:p>
            <a:pPr algn="l">
              <a:lnSpc>
                <a:spcPts val="3855"/>
              </a:lnSpc>
              <a:spcBef>
                <a:spcPct val="0"/>
              </a:spcBef>
            </a:pPr>
            <a:r>
              <a:rPr lang="en-US" sz="2753" spc="-55">
                <a:solidFill>
                  <a:srgbClr val="051D40"/>
                </a:solidFill>
                <a:latin typeface="Poppins"/>
                <a:ea typeface="Poppins"/>
                <a:cs typeface="Poppins"/>
                <a:sym typeface="Poppins"/>
              </a:rPr>
              <a:t>Megha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4240829" y="2930383"/>
            <a:ext cx="9806341" cy="6570249"/>
          </a:xfrm>
          <a:custGeom>
            <a:avLst/>
            <a:gdLst/>
            <a:ahLst/>
            <a:cxnLst/>
            <a:rect r="r" b="b" t="t" l="l"/>
            <a:pathLst>
              <a:path h="6570249" w="9806341">
                <a:moveTo>
                  <a:pt x="0" y="0"/>
                </a:moveTo>
                <a:lnTo>
                  <a:pt x="9806342" y="0"/>
                </a:lnTo>
                <a:lnTo>
                  <a:pt x="9806342" y="6570249"/>
                </a:lnTo>
                <a:lnTo>
                  <a:pt x="0" y="6570249"/>
                </a:lnTo>
                <a:lnTo>
                  <a:pt x="0" y="0"/>
                </a:lnTo>
                <a:close/>
              </a:path>
            </a:pathLst>
          </a:custGeom>
          <a:blipFill>
            <a:blip r:embed="rId2"/>
            <a:stretch>
              <a:fillRect l="0" t="0" r="0" b="0"/>
            </a:stretch>
          </a:blipFill>
        </p:spPr>
      </p:sp>
      <p:sp>
        <p:nvSpPr>
          <p:cNvPr name="TextBox 6" id="6"/>
          <p:cNvSpPr txBox="true"/>
          <p:nvPr/>
        </p:nvSpPr>
        <p:spPr>
          <a:xfrm rot="0">
            <a:off x="4791691" y="914400"/>
            <a:ext cx="8704618" cy="1028700"/>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Open Sans Extra Bold"/>
                <a:ea typeface="Open Sans Extra Bold"/>
                <a:cs typeface="Open Sans Extra Bold"/>
                <a:sym typeface="Open Sans Extra Bold"/>
              </a:rPr>
              <a:t>Our Solution</a:t>
            </a:r>
          </a:p>
        </p:txBody>
      </p:sp>
      <p:sp>
        <p:nvSpPr>
          <p:cNvPr name="TextBox 7" id="7"/>
          <p:cNvSpPr txBox="true"/>
          <p:nvPr/>
        </p:nvSpPr>
        <p:spPr>
          <a:xfrm rot="0">
            <a:off x="6032996" y="2149333"/>
            <a:ext cx="6222008" cy="514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Open Sans Extra Bold"/>
                <a:ea typeface="Open Sans Extra Bold"/>
                <a:cs typeface="Open Sans Extra Bold"/>
                <a:sym typeface="Open Sans Extra Bold"/>
              </a:rPr>
              <a:t>DeepFake Detection from Video</a:t>
            </a:r>
          </a:p>
        </p:txBody>
      </p:sp>
      <p:grpSp>
        <p:nvGrpSpPr>
          <p:cNvPr name="Group 8" id="8"/>
          <p:cNvGrpSpPr/>
          <p:nvPr/>
        </p:nvGrpSpPr>
        <p:grpSpPr>
          <a:xfrm rot="-5400000">
            <a:off x="-7262346" y="3058964"/>
            <a:ext cx="15801263" cy="1276572"/>
            <a:chOff x="0" y="0"/>
            <a:chExt cx="6110362" cy="493651"/>
          </a:xfrm>
        </p:grpSpPr>
        <p:sp>
          <p:nvSpPr>
            <p:cNvPr name="Freeform 9" id="9"/>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10" id="10"/>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5400000">
            <a:off x="9747100" y="3517606"/>
            <a:ext cx="15801263" cy="1276572"/>
            <a:chOff x="0" y="0"/>
            <a:chExt cx="6110362" cy="493651"/>
          </a:xfrm>
        </p:grpSpPr>
        <p:sp>
          <p:nvSpPr>
            <p:cNvPr name="Freeform 12" id="12"/>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13" id="13"/>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3608655" y="2998357"/>
            <a:ext cx="3093039" cy="1507856"/>
          </a:xfrm>
          <a:custGeom>
            <a:avLst/>
            <a:gdLst/>
            <a:ahLst/>
            <a:cxnLst/>
            <a:rect r="r" b="b" t="t" l="l"/>
            <a:pathLst>
              <a:path h="1507856" w="3093039">
                <a:moveTo>
                  <a:pt x="0" y="0"/>
                </a:moveTo>
                <a:lnTo>
                  <a:pt x="3093039" y="0"/>
                </a:lnTo>
                <a:lnTo>
                  <a:pt x="3093039" y="1507856"/>
                </a:lnTo>
                <a:lnTo>
                  <a:pt x="0" y="1507856"/>
                </a:lnTo>
                <a:lnTo>
                  <a:pt x="0" y="0"/>
                </a:lnTo>
                <a:close/>
              </a:path>
            </a:pathLst>
          </a:custGeom>
          <a:blipFill>
            <a:blip r:embed="rId2"/>
            <a:stretch>
              <a:fillRect l="0" t="0" r="0" b="0"/>
            </a:stretch>
          </a:blipFill>
        </p:spPr>
      </p:sp>
      <p:sp>
        <p:nvSpPr>
          <p:cNvPr name="Freeform 3" id="3"/>
          <p:cNvSpPr/>
          <p:nvPr/>
        </p:nvSpPr>
        <p:spPr>
          <a:xfrm flipH="false" flipV="false" rot="0">
            <a:off x="9304237" y="2998357"/>
            <a:ext cx="7409080" cy="1694827"/>
          </a:xfrm>
          <a:custGeom>
            <a:avLst/>
            <a:gdLst/>
            <a:ahLst/>
            <a:cxnLst/>
            <a:rect r="r" b="b" t="t" l="l"/>
            <a:pathLst>
              <a:path h="1694827" w="7409080">
                <a:moveTo>
                  <a:pt x="0" y="0"/>
                </a:moveTo>
                <a:lnTo>
                  <a:pt x="7409081" y="0"/>
                </a:lnTo>
                <a:lnTo>
                  <a:pt x="7409081" y="1694827"/>
                </a:lnTo>
                <a:lnTo>
                  <a:pt x="0" y="1694827"/>
                </a:lnTo>
                <a:lnTo>
                  <a:pt x="0" y="0"/>
                </a:lnTo>
                <a:close/>
              </a:path>
            </a:pathLst>
          </a:custGeom>
          <a:blipFill>
            <a:blip r:embed="rId3"/>
            <a:stretch>
              <a:fillRect l="0" t="0" r="0" b="0"/>
            </a:stretch>
          </a:blipFill>
        </p:spPr>
      </p:sp>
      <p:sp>
        <p:nvSpPr>
          <p:cNvPr name="Freeform 4" id="4"/>
          <p:cNvSpPr/>
          <p:nvPr/>
        </p:nvSpPr>
        <p:spPr>
          <a:xfrm flipH="false" flipV="false" rot="0">
            <a:off x="2064635" y="6185084"/>
            <a:ext cx="3088040" cy="1959079"/>
          </a:xfrm>
          <a:custGeom>
            <a:avLst/>
            <a:gdLst/>
            <a:ahLst/>
            <a:cxnLst/>
            <a:rect r="r" b="b" t="t" l="l"/>
            <a:pathLst>
              <a:path h="1959079" w="3088040">
                <a:moveTo>
                  <a:pt x="0" y="0"/>
                </a:moveTo>
                <a:lnTo>
                  <a:pt x="3088040" y="0"/>
                </a:lnTo>
                <a:lnTo>
                  <a:pt x="3088040" y="1959079"/>
                </a:lnTo>
                <a:lnTo>
                  <a:pt x="0" y="1959079"/>
                </a:lnTo>
                <a:lnTo>
                  <a:pt x="0" y="0"/>
                </a:lnTo>
                <a:close/>
              </a:path>
            </a:pathLst>
          </a:custGeom>
          <a:blipFill>
            <a:blip r:embed="rId4"/>
            <a:stretch>
              <a:fillRect l="-34681" t="-25933" r="-32492" b="-22291"/>
            </a:stretch>
          </a:blipFill>
        </p:spPr>
      </p:sp>
      <p:sp>
        <p:nvSpPr>
          <p:cNvPr name="Freeform 5" id="5"/>
          <p:cNvSpPr/>
          <p:nvPr/>
        </p:nvSpPr>
        <p:spPr>
          <a:xfrm flipH="false" flipV="false" rot="0">
            <a:off x="7630903" y="5143500"/>
            <a:ext cx="3026194" cy="3154968"/>
          </a:xfrm>
          <a:custGeom>
            <a:avLst/>
            <a:gdLst/>
            <a:ahLst/>
            <a:cxnLst/>
            <a:rect r="r" b="b" t="t" l="l"/>
            <a:pathLst>
              <a:path h="3154968" w="3026194">
                <a:moveTo>
                  <a:pt x="0" y="0"/>
                </a:moveTo>
                <a:lnTo>
                  <a:pt x="3026194" y="0"/>
                </a:lnTo>
                <a:lnTo>
                  <a:pt x="3026194" y="3154968"/>
                </a:lnTo>
                <a:lnTo>
                  <a:pt x="0" y="3154968"/>
                </a:lnTo>
                <a:lnTo>
                  <a:pt x="0" y="0"/>
                </a:lnTo>
                <a:close/>
              </a:path>
            </a:pathLst>
          </a:custGeom>
          <a:blipFill>
            <a:blip r:embed="rId5"/>
            <a:stretch>
              <a:fillRect l="-79713" t="-21624" r="-79436" b="-17575"/>
            </a:stretch>
          </a:blipFill>
        </p:spPr>
      </p:sp>
      <p:sp>
        <p:nvSpPr>
          <p:cNvPr name="Freeform 6" id="6"/>
          <p:cNvSpPr/>
          <p:nvPr/>
        </p:nvSpPr>
        <p:spPr>
          <a:xfrm flipH="false" flipV="false" rot="0">
            <a:off x="12839819" y="6008189"/>
            <a:ext cx="3651237" cy="2135974"/>
          </a:xfrm>
          <a:custGeom>
            <a:avLst/>
            <a:gdLst/>
            <a:ahLst/>
            <a:cxnLst/>
            <a:rect r="r" b="b" t="t" l="l"/>
            <a:pathLst>
              <a:path h="2135974" w="3651237">
                <a:moveTo>
                  <a:pt x="0" y="0"/>
                </a:moveTo>
                <a:lnTo>
                  <a:pt x="3651238" y="0"/>
                </a:lnTo>
                <a:lnTo>
                  <a:pt x="3651238" y="2135974"/>
                </a:lnTo>
                <a:lnTo>
                  <a:pt x="0" y="2135974"/>
                </a:lnTo>
                <a:lnTo>
                  <a:pt x="0" y="0"/>
                </a:lnTo>
                <a:close/>
              </a:path>
            </a:pathLst>
          </a:custGeom>
          <a:blipFill>
            <a:blip r:embed="rId6"/>
            <a:stretch>
              <a:fillRect l="0" t="0" r="0" b="0"/>
            </a:stretch>
          </a:blipFill>
        </p:spPr>
      </p:sp>
      <p:sp>
        <p:nvSpPr>
          <p:cNvPr name="TextBox 7" id="7"/>
          <p:cNvSpPr txBox="true"/>
          <p:nvPr/>
        </p:nvSpPr>
        <p:spPr>
          <a:xfrm rot="0">
            <a:off x="5155175" y="914400"/>
            <a:ext cx="7853603"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51D40"/>
                </a:solidFill>
                <a:latin typeface="Open Sans Extra Bold"/>
                <a:ea typeface="Open Sans Extra Bold"/>
                <a:cs typeface="Open Sans Extra Bold"/>
                <a:sym typeface="Open Sans Extra Bold"/>
              </a:rPr>
              <a:t>Tech Stack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4064250"/>
            <a:ext cx="5841799" cy="4381052"/>
            <a:chOff x="0" y="0"/>
            <a:chExt cx="1554321" cy="1165661"/>
          </a:xfrm>
        </p:grpSpPr>
        <p:sp>
          <p:nvSpPr>
            <p:cNvPr name="Freeform 6" id="6"/>
            <p:cNvSpPr/>
            <p:nvPr/>
          </p:nvSpPr>
          <p:spPr>
            <a:xfrm flipH="false" flipV="false" rot="0">
              <a:off x="0" y="0"/>
              <a:ext cx="1554321" cy="1165661"/>
            </a:xfrm>
            <a:custGeom>
              <a:avLst/>
              <a:gdLst/>
              <a:ahLst/>
              <a:cxnLst/>
              <a:rect r="r" b="b" t="t" l="l"/>
              <a:pathLst>
                <a:path h="1165661" w="1554321">
                  <a:moveTo>
                    <a:pt x="58312" y="0"/>
                  </a:moveTo>
                  <a:lnTo>
                    <a:pt x="1496009" y="0"/>
                  </a:lnTo>
                  <a:cubicBezTo>
                    <a:pt x="1511474" y="0"/>
                    <a:pt x="1526306" y="6144"/>
                    <a:pt x="1537241" y="17079"/>
                  </a:cubicBezTo>
                  <a:cubicBezTo>
                    <a:pt x="1548177" y="28015"/>
                    <a:pt x="1554321" y="42846"/>
                    <a:pt x="1554321" y="58312"/>
                  </a:cubicBezTo>
                  <a:lnTo>
                    <a:pt x="1554321" y="1107350"/>
                  </a:lnTo>
                  <a:cubicBezTo>
                    <a:pt x="1554321" y="1122815"/>
                    <a:pt x="1548177" y="1137647"/>
                    <a:pt x="1537241" y="1148582"/>
                  </a:cubicBezTo>
                  <a:cubicBezTo>
                    <a:pt x="1526306" y="1159518"/>
                    <a:pt x="1511474" y="1165661"/>
                    <a:pt x="1496009" y="1165661"/>
                  </a:cubicBezTo>
                  <a:lnTo>
                    <a:pt x="58312" y="1165661"/>
                  </a:lnTo>
                  <a:cubicBezTo>
                    <a:pt x="42846" y="1165661"/>
                    <a:pt x="28015" y="1159518"/>
                    <a:pt x="17079" y="1148582"/>
                  </a:cubicBezTo>
                  <a:cubicBezTo>
                    <a:pt x="6144" y="1137647"/>
                    <a:pt x="0" y="1122815"/>
                    <a:pt x="0" y="110735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20376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4064250"/>
            <a:ext cx="5841799" cy="4381052"/>
            <a:chOff x="0" y="0"/>
            <a:chExt cx="1554321" cy="1165661"/>
          </a:xfrm>
        </p:grpSpPr>
        <p:sp>
          <p:nvSpPr>
            <p:cNvPr name="Freeform 9" id="9"/>
            <p:cNvSpPr/>
            <p:nvPr/>
          </p:nvSpPr>
          <p:spPr>
            <a:xfrm flipH="false" flipV="false" rot="0">
              <a:off x="0" y="0"/>
              <a:ext cx="1554321" cy="1165661"/>
            </a:xfrm>
            <a:custGeom>
              <a:avLst/>
              <a:gdLst/>
              <a:ahLst/>
              <a:cxnLst/>
              <a:rect r="r" b="b" t="t" l="l"/>
              <a:pathLst>
                <a:path h="1165661" w="1554321">
                  <a:moveTo>
                    <a:pt x="58312" y="0"/>
                  </a:moveTo>
                  <a:lnTo>
                    <a:pt x="1496009" y="0"/>
                  </a:lnTo>
                  <a:cubicBezTo>
                    <a:pt x="1511474" y="0"/>
                    <a:pt x="1526306" y="6144"/>
                    <a:pt x="1537241" y="17079"/>
                  </a:cubicBezTo>
                  <a:cubicBezTo>
                    <a:pt x="1548177" y="28015"/>
                    <a:pt x="1554321" y="42846"/>
                    <a:pt x="1554321" y="58312"/>
                  </a:cubicBezTo>
                  <a:lnTo>
                    <a:pt x="1554321" y="1107350"/>
                  </a:lnTo>
                  <a:cubicBezTo>
                    <a:pt x="1554321" y="1122815"/>
                    <a:pt x="1548177" y="1137647"/>
                    <a:pt x="1537241" y="1148582"/>
                  </a:cubicBezTo>
                  <a:cubicBezTo>
                    <a:pt x="1526306" y="1159518"/>
                    <a:pt x="1511474" y="1165661"/>
                    <a:pt x="1496009" y="1165661"/>
                  </a:cubicBezTo>
                  <a:lnTo>
                    <a:pt x="58312" y="1165661"/>
                  </a:lnTo>
                  <a:cubicBezTo>
                    <a:pt x="42846" y="1165661"/>
                    <a:pt x="28015" y="1159518"/>
                    <a:pt x="17079" y="1148582"/>
                  </a:cubicBezTo>
                  <a:cubicBezTo>
                    <a:pt x="6144" y="1137647"/>
                    <a:pt x="0" y="1122815"/>
                    <a:pt x="0" y="110735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20376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4064250"/>
            <a:ext cx="5841799" cy="4381052"/>
            <a:chOff x="0" y="0"/>
            <a:chExt cx="1554321" cy="1165661"/>
          </a:xfrm>
        </p:grpSpPr>
        <p:sp>
          <p:nvSpPr>
            <p:cNvPr name="Freeform 12" id="12"/>
            <p:cNvSpPr/>
            <p:nvPr/>
          </p:nvSpPr>
          <p:spPr>
            <a:xfrm flipH="false" flipV="false" rot="0">
              <a:off x="0" y="0"/>
              <a:ext cx="1554321" cy="1165661"/>
            </a:xfrm>
            <a:custGeom>
              <a:avLst/>
              <a:gdLst/>
              <a:ahLst/>
              <a:cxnLst/>
              <a:rect r="r" b="b" t="t" l="l"/>
              <a:pathLst>
                <a:path h="1165661" w="1554321">
                  <a:moveTo>
                    <a:pt x="58312" y="0"/>
                  </a:moveTo>
                  <a:lnTo>
                    <a:pt x="1496009" y="0"/>
                  </a:lnTo>
                  <a:cubicBezTo>
                    <a:pt x="1511474" y="0"/>
                    <a:pt x="1526306" y="6144"/>
                    <a:pt x="1537241" y="17079"/>
                  </a:cubicBezTo>
                  <a:cubicBezTo>
                    <a:pt x="1548177" y="28015"/>
                    <a:pt x="1554321" y="42846"/>
                    <a:pt x="1554321" y="58312"/>
                  </a:cubicBezTo>
                  <a:lnTo>
                    <a:pt x="1554321" y="1107350"/>
                  </a:lnTo>
                  <a:cubicBezTo>
                    <a:pt x="1554321" y="1122815"/>
                    <a:pt x="1548177" y="1137647"/>
                    <a:pt x="1537241" y="1148582"/>
                  </a:cubicBezTo>
                  <a:cubicBezTo>
                    <a:pt x="1526306" y="1159518"/>
                    <a:pt x="1511474" y="1165661"/>
                    <a:pt x="1496009" y="1165661"/>
                  </a:cubicBezTo>
                  <a:lnTo>
                    <a:pt x="58312" y="1165661"/>
                  </a:lnTo>
                  <a:cubicBezTo>
                    <a:pt x="42846" y="1165661"/>
                    <a:pt x="28015" y="1159518"/>
                    <a:pt x="17079" y="1148582"/>
                  </a:cubicBezTo>
                  <a:cubicBezTo>
                    <a:pt x="6144" y="1137647"/>
                    <a:pt x="0" y="1122815"/>
                    <a:pt x="0" y="1107350"/>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20376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5418784" y="1457097"/>
            <a:ext cx="7453950"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DFDFD"/>
                </a:solidFill>
                <a:latin typeface="Open Sans Extra Bold"/>
                <a:ea typeface="Open Sans Extra Bold"/>
                <a:cs typeface="Open Sans Extra Bold"/>
                <a:sym typeface="Open Sans Extra Bold"/>
              </a:rPr>
              <a:t>Future Scope</a:t>
            </a:r>
          </a:p>
        </p:txBody>
      </p:sp>
      <p:sp>
        <p:nvSpPr>
          <p:cNvPr name="TextBox 21" id="21"/>
          <p:cNvSpPr txBox="true"/>
          <p:nvPr/>
        </p:nvSpPr>
        <p:spPr>
          <a:xfrm rot="0">
            <a:off x="1247991" y="5141724"/>
            <a:ext cx="3810224" cy="20891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51D40"/>
                </a:solidFill>
                <a:latin typeface="Open Sans Extra Bold"/>
                <a:ea typeface="Open Sans Extra Bold"/>
                <a:cs typeface="Open Sans Extra Bold"/>
                <a:sym typeface="Open Sans Extra Bold"/>
              </a:rPr>
              <a:t>Facial movement recognition</a:t>
            </a:r>
          </a:p>
        </p:txBody>
      </p:sp>
      <p:sp>
        <p:nvSpPr>
          <p:cNvPr name="TextBox 22" id="22"/>
          <p:cNvSpPr txBox="true"/>
          <p:nvPr/>
        </p:nvSpPr>
        <p:spPr>
          <a:xfrm rot="0">
            <a:off x="7400814" y="4789299"/>
            <a:ext cx="3489891" cy="279400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51D40"/>
                </a:solidFill>
                <a:latin typeface="Open Sans Extra Bold"/>
                <a:ea typeface="Open Sans Extra Bold"/>
                <a:cs typeface="Open Sans Extra Bold"/>
                <a:sym typeface="Open Sans Extra Bold"/>
              </a:rPr>
              <a:t>Unified model for multi-modal detection</a:t>
            </a:r>
          </a:p>
        </p:txBody>
      </p:sp>
      <p:sp>
        <p:nvSpPr>
          <p:cNvPr name="TextBox 23" id="23"/>
          <p:cNvSpPr txBox="true"/>
          <p:nvPr/>
        </p:nvSpPr>
        <p:spPr>
          <a:xfrm rot="0">
            <a:off x="13390634" y="5141724"/>
            <a:ext cx="3563107" cy="2089150"/>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051D40"/>
                </a:solidFill>
                <a:latin typeface="Open Sans Extra Bold"/>
                <a:ea typeface="Open Sans Extra Bold"/>
                <a:cs typeface="Open Sans Extra Bold"/>
                <a:sym typeface="Open Sans Extra Bold"/>
              </a:rPr>
              <a:t>Integration of temporal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12696" y="233743"/>
            <a:ext cx="16230600" cy="9819513"/>
          </a:xfrm>
          <a:custGeom>
            <a:avLst/>
            <a:gdLst/>
            <a:ahLst/>
            <a:cxnLst/>
            <a:rect r="r" b="b" t="t" l="l"/>
            <a:pathLst>
              <a:path h="9819513" w="16230600">
                <a:moveTo>
                  <a:pt x="0" y="0"/>
                </a:moveTo>
                <a:lnTo>
                  <a:pt x="16230600" y="0"/>
                </a:lnTo>
                <a:lnTo>
                  <a:pt x="16230600" y="9819513"/>
                </a:lnTo>
                <a:lnTo>
                  <a:pt x="0" y="9819513"/>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564593"/>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38888" t="0" r="-38888" b="0"/>
              </a:stretch>
            </a:blipFill>
          </p:spPr>
        </p:sp>
      </p:grpSp>
      <p:sp>
        <p:nvSpPr>
          <p:cNvPr name="TextBox 11" id="11"/>
          <p:cNvSpPr txBox="true"/>
          <p:nvPr/>
        </p:nvSpPr>
        <p:spPr>
          <a:xfrm rot="0">
            <a:off x="1466704" y="3670300"/>
            <a:ext cx="8108530" cy="2832100"/>
          </a:xfrm>
          <a:prstGeom prst="rect">
            <a:avLst/>
          </a:prstGeom>
        </p:spPr>
        <p:txBody>
          <a:bodyPr anchor="t" rtlCol="false" tIns="0" lIns="0" bIns="0" rIns="0">
            <a:spAutoFit/>
          </a:bodyPr>
          <a:lstStyle/>
          <a:p>
            <a:pPr algn="l" marL="0" indent="0" lvl="0">
              <a:lnSpc>
                <a:spcPts val="5599"/>
              </a:lnSpc>
              <a:spcBef>
                <a:spcPct val="0"/>
              </a:spcBef>
            </a:pPr>
            <a:r>
              <a:rPr lang="en-US" sz="3999" spc="-79">
                <a:solidFill>
                  <a:srgbClr val="051D40"/>
                </a:solidFill>
                <a:latin typeface="Poppins"/>
                <a:ea typeface="Poppins"/>
                <a:cs typeface="Poppins"/>
                <a:sym typeface="Poppins"/>
              </a:rPr>
              <a:t>AI-generated media where faces, voices, or actions are manipulated to create realistic, but fake content. </a:t>
            </a:r>
          </a:p>
        </p:txBody>
      </p:sp>
      <p:sp>
        <p:nvSpPr>
          <p:cNvPr name="TextBox 12" id="12"/>
          <p:cNvSpPr txBox="true"/>
          <p:nvPr/>
        </p:nvSpPr>
        <p:spPr>
          <a:xfrm rot="0">
            <a:off x="1518345" y="2254700"/>
            <a:ext cx="4155745" cy="1009650"/>
          </a:xfrm>
          <a:prstGeom prst="rect">
            <a:avLst/>
          </a:prstGeom>
        </p:spPr>
        <p:txBody>
          <a:bodyPr anchor="t" rtlCol="false" tIns="0" lIns="0" bIns="0" rIns="0">
            <a:spAutoFit/>
          </a:bodyPr>
          <a:lstStyle/>
          <a:p>
            <a:pPr algn="l">
              <a:lnSpc>
                <a:spcPts val="8399"/>
              </a:lnSpc>
              <a:spcBef>
                <a:spcPct val="0"/>
              </a:spcBef>
            </a:pPr>
            <a:r>
              <a:rPr lang="en-US" sz="5999">
                <a:solidFill>
                  <a:srgbClr val="051D40"/>
                </a:solidFill>
                <a:latin typeface="Open Sans Extra Bold"/>
                <a:ea typeface="Open Sans Extra Bold"/>
                <a:cs typeface="Open Sans Extra Bold"/>
                <a:sym typeface="Open Sans Extra Bold"/>
              </a:rPr>
              <a:t>DeepFake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02544" y="1028700"/>
            <a:ext cx="8115300" cy="8139435"/>
            <a:chOff x="0" y="0"/>
            <a:chExt cx="2106826" cy="2113092"/>
          </a:xfrm>
        </p:grpSpPr>
        <p:sp>
          <p:nvSpPr>
            <p:cNvPr name="Freeform 3" id="3"/>
            <p:cNvSpPr/>
            <p:nvPr/>
          </p:nvSpPr>
          <p:spPr>
            <a:xfrm flipH="false" flipV="false" rot="0">
              <a:off x="0" y="0"/>
              <a:ext cx="2106826" cy="2113092"/>
            </a:xfrm>
            <a:custGeom>
              <a:avLst/>
              <a:gdLst/>
              <a:ahLst/>
              <a:cxnLst/>
              <a:rect r="r" b="b" t="t" l="l"/>
              <a:pathLst>
                <a:path h="2113092" w="2106826">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10682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02544" y="9168135"/>
            <a:ext cx="8115300" cy="462718"/>
            <a:chOff x="0" y="0"/>
            <a:chExt cx="2106826" cy="120127"/>
          </a:xfrm>
        </p:grpSpPr>
        <p:sp>
          <p:nvSpPr>
            <p:cNvPr name="Freeform 6" id="6"/>
            <p:cNvSpPr/>
            <p:nvPr/>
          </p:nvSpPr>
          <p:spPr>
            <a:xfrm flipH="false" flipV="false" rot="0">
              <a:off x="0" y="0"/>
              <a:ext cx="2106826" cy="120127"/>
            </a:xfrm>
            <a:custGeom>
              <a:avLst/>
              <a:gdLst/>
              <a:ahLst/>
              <a:cxnLst/>
              <a:rect r="r" b="b" t="t" l="l"/>
              <a:pathLst>
                <a:path h="120127" w="2106826">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106826"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5238003" y="8290589"/>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1531823" y="1670046"/>
            <a:ext cx="6856743" cy="6856743"/>
          </a:xfrm>
          <a:custGeom>
            <a:avLst/>
            <a:gdLst/>
            <a:ahLst/>
            <a:cxnLst/>
            <a:rect r="r" b="b" t="t" l="l"/>
            <a:pathLst>
              <a:path h="6856743" w="6856743">
                <a:moveTo>
                  <a:pt x="0" y="0"/>
                </a:moveTo>
                <a:lnTo>
                  <a:pt x="6856743" y="0"/>
                </a:lnTo>
                <a:lnTo>
                  <a:pt x="6856743" y="6856743"/>
                </a:lnTo>
                <a:lnTo>
                  <a:pt x="0" y="6856743"/>
                </a:lnTo>
                <a:lnTo>
                  <a:pt x="0" y="0"/>
                </a:lnTo>
                <a:close/>
              </a:path>
            </a:pathLst>
          </a:custGeom>
          <a:blipFill>
            <a:blip r:embed="rId2"/>
            <a:stretch>
              <a:fillRect l="0" t="0" r="0" b="0"/>
            </a:stretch>
          </a:blipFill>
        </p:spPr>
      </p:sp>
      <p:sp>
        <p:nvSpPr>
          <p:cNvPr name="TextBox 15" id="15"/>
          <p:cNvSpPr txBox="true"/>
          <p:nvPr/>
        </p:nvSpPr>
        <p:spPr>
          <a:xfrm rot="0">
            <a:off x="9595040" y="1340602"/>
            <a:ext cx="7664260" cy="34988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a:ea typeface="Open Sans"/>
                <a:cs typeface="Open Sans"/>
                <a:sym typeface="Open Sans"/>
              </a:rPr>
              <a:t>In financial year 2024, the Reserve Bank of India (RBI) reported bank frauds amounting to more than 139.3 billion Indian rupees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194229"/>
            <a:ext cx="7922504" cy="1028700"/>
          </a:xfrm>
          <a:prstGeom prst="rect">
            <a:avLst/>
          </a:prstGeom>
        </p:spPr>
        <p:txBody>
          <a:bodyPr anchor="t" rtlCol="false" tIns="0" lIns="0" bIns="0" rIns="0">
            <a:spAutoFit/>
          </a:bodyPr>
          <a:lstStyle/>
          <a:p>
            <a:pPr algn="l" marL="0" indent="0" lvl="0">
              <a:lnSpc>
                <a:spcPts val="8400"/>
              </a:lnSpc>
              <a:spcBef>
                <a:spcPct val="0"/>
              </a:spcBef>
            </a:pPr>
            <a:r>
              <a:rPr lang="en-US" sz="6000">
                <a:solidFill>
                  <a:srgbClr val="051D40"/>
                </a:solidFill>
                <a:latin typeface="Open Sans Extra Bold"/>
                <a:ea typeface="Open Sans Extra Bold"/>
                <a:cs typeface="Open Sans Extra Bold"/>
                <a:sym typeface="Open Sans Extra Bold"/>
              </a:rPr>
              <a:t>DeepFake Detection</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4700679" y="7074186"/>
            <a:ext cx="5946973" cy="594697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917173" y="4661456"/>
            <a:ext cx="3625687" cy="2412730"/>
          </a:xfrm>
          <a:custGeom>
            <a:avLst/>
            <a:gdLst/>
            <a:ahLst/>
            <a:cxnLst/>
            <a:rect r="r" b="b" t="t" l="l"/>
            <a:pathLst>
              <a:path h="2412730" w="3625687">
                <a:moveTo>
                  <a:pt x="0" y="0"/>
                </a:moveTo>
                <a:lnTo>
                  <a:pt x="3625687" y="0"/>
                </a:lnTo>
                <a:lnTo>
                  <a:pt x="3625687" y="2412730"/>
                </a:lnTo>
                <a:lnTo>
                  <a:pt x="0" y="2412730"/>
                </a:lnTo>
                <a:lnTo>
                  <a:pt x="0" y="0"/>
                </a:lnTo>
                <a:close/>
              </a:path>
            </a:pathLst>
          </a:custGeom>
          <a:blipFill>
            <a:blip r:embed="rId2"/>
            <a:stretch>
              <a:fillRect l="0" t="0" r="0" b="0"/>
            </a:stretch>
          </a:blipFill>
        </p:spPr>
      </p:sp>
      <p:sp>
        <p:nvSpPr>
          <p:cNvPr name="Freeform 13" id="13"/>
          <p:cNvSpPr/>
          <p:nvPr/>
        </p:nvSpPr>
        <p:spPr>
          <a:xfrm flipH="false" flipV="false" rot="0">
            <a:off x="5485835" y="4661456"/>
            <a:ext cx="2412730" cy="2412730"/>
          </a:xfrm>
          <a:custGeom>
            <a:avLst/>
            <a:gdLst/>
            <a:ahLst/>
            <a:cxnLst/>
            <a:rect r="r" b="b" t="t" l="l"/>
            <a:pathLst>
              <a:path h="2412730" w="2412730">
                <a:moveTo>
                  <a:pt x="0" y="0"/>
                </a:moveTo>
                <a:lnTo>
                  <a:pt x="2412730" y="0"/>
                </a:lnTo>
                <a:lnTo>
                  <a:pt x="2412730" y="2412730"/>
                </a:lnTo>
                <a:lnTo>
                  <a:pt x="0" y="2412730"/>
                </a:lnTo>
                <a:lnTo>
                  <a:pt x="0" y="0"/>
                </a:lnTo>
                <a:close/>
              </a:path>
            </a:pathLst>
          </a:custGeom>
          <a:blipFill>
            <a:blip r:embed="rId3"/>
            <a:stretch>
              <a:fillRect l="0" t="0" r="0" b="0"/>
            </a:stretch>
          </a:blipFill>
        </p:spPr>
      </p:sp>
      <p:sp>
        <p:nvSpPr>
          <p:cNvPr name="Freeform 14" id="14"/>
          <p:cNvSpPr/>
          <p:nvPr/>
        </p:nvSpPr>
        <p:spPr>
          <a:xfrm flipH="false" flipV="false" rot="0">
            <a:off x="13996803" y="4661456"/>
            <a:ext cx="3561225" cy="2412730"/>
          </a:xfrm>
          <a:custGeom>
            <a:avLst/>
            <a:gdLst/>
            <a:ahLst/>
            <a:cxnLst/>
            <a:rect r="r" b="b" t="t" l="l"/>
            <a:pathLst>
              <a:path h="2412730" w="3561225">
                <a:moveTo>
                  <a:pt x="0" y="0"/>
                </a:moveTo>
                <a:lnTo>
                  <a:pt x="3561225" y="0"/>
                </a:lnTo>
                <a:lnTo>
                  <a:pt x="3561225" y="2412730"/>
                </a:lnTo>
                <a:lnTo>
                  <a:pt x="0" y="2412730"/>
                </a:lnTo>
                <a:lnTo>
                  <a:pt x="0" y="0"/>
                </a:lnTo>
                <a:close/>
              </a:path>
            </a:pathLst>
          </a:custGeom>
          <a:blipFill>
            <a:blip r:embed="rId4"/>
            <a:stretch>
              <a:fillRect l="0" t="0" r="0" b="0"/>
            </a:stretch>
          </a:blipFill>
        </p:spPr>
      </p:sp>
      <p:sp>
        <p:nvSpPr>
          <p:cNvPr name="Freeform 15" id="15"/>
          <p:cNvSpPr/>
          <p:nvPr/>
        </p:nvSpPr>
        <p:spPr>
          <a:xfrm flipH="false" flipV="false" rot="0">
            <a:off x="8904073" y="4661456"/>
            <a:ext cx="3618006" cy="2412730"/>
          </a:xfrm>
          <a:custGeom>
            <a:avLst/>
            <a:gdLst/>
            <a:ahLst/>
            <a:cxnLst/>
            <a:rect r="r" b="b" t="t" l="l"/>
            <a:pathLst>
              <a:path h="2412730" w="3618006">
                <a:moveTo>
                  <a:pt x="0" y="0"/>
                </a:moveTo>
                <a:lnTo>
                  <a:pt x="3618007" y="0"/>
                </a:lnTo>
                <a:lnTo>
                  <a:pt x="3618007" y="2412730"/>
                </a:lnTo>
                <a:lnTo>
                  <a:pt x="0" y="2412730"/>
                </a:lnTo>
                <a:lnTo>
                  <a:pt x="0" y="0"/>
                </a:lnTo>
                <a:close/>
              </a:path>
            </a:pathLst>
          </a:custGeom>
          <a:blipFill>
            <a:blip r:embed="rId5"/>
            <a:stretch>
              <a:fillRect l="-63043" t="-4473" r="-23591" b="0"/>
            </a:stretch>
          </a:blipFill>
        </p:spPr>
      </p:sp>
      <p:sp>
        <p:nvSpPr>
          <p:cNvPr name="TextBox 16" id="16"/>
          <p:cNvSpPr txBox="true"/>
          <p:nvPr/>
        </p:nvSpPr>
        <p:spPr>
          <a:xfrm rot="0">
            <a:off x="1656757" y="2819328"/>
            <a:ext cx="5329932" cy="679450"/>
          </a:xfrm>
          <a:prstGeom prst="rect">
            <a:avLst/>
          </a:prstGeom>
        </p:spPr>
        <p:txBody>
          <a:bodyPr anchor="t" rtlCol="false" tIns="0" lIns="0" bIns="0" rIns="0">
            <a:spAutoFit/>
          </a:bodyPr>
          <a:lstStyle/>
          <a:p>
            <a:pPr algn="ctr">
              <a:lnSpc>
                <a:spcPts val="5599"/>
              </a:lnSpc>
              <a:spcBef>
                <a:spcPct val="0"/>
              </a:spcBef>
            </a:pPr>
            <a:r>
              <a:rPr lang="en-US" sz="3999">
                <a:solidFill>
                  <a:srgbClr val="051D40"/>
                </a:solidFill>
                <a:latin typeface="Open Sans Extra Bold"/>
                <a:ea typeface="Open Sans Extra Bold"/>
                <a:cs typeface="Open Sans Extra Bold"/>
                <a:sym typeface="Open Sans Extra Bold"/>
              </a:rPr>
              <a:t>Identity Verification</a:t>
            </a:r>
          </a:p>
        </p:txBody>
      </p:sp>
      <p:sp>
        <p:nvSpPr>
          <p:cNvPr name="TextBox 17" id="17"/>
          <p:cNvSpPr txBox="true"/>
          <p:nvPr/>
        </p:nvSpPr>
        <p:spPr>
          <a:xfrm rot="0">
            <a:off x="917173" y="7874000"/>
            <a:ext cx="11742074" cy="1384300"/>
          </a:xfrm>
          <a:prstGeom prst="rect">
            <a:avLst/>
          </a:prstGeom>
        </p:spPr>
        <p:txBody>
          <a:bodyPr anchor="t" rtlCol="false" tIns="0" lIns="0" bIns="0" rIns="0">
            <a:spAutoFit/>
          </a:bodyPr>
          <a:lstStyle/>
          <a:p>
            <a:pPr algn="ctr">
              <a:lnSpc>
                <a:spcPts val="5599"/>
              </a:lnSpc>
              <a:spcBef>
                <a:spcPct val="0"/>
              </a:spcBef>
            </a:pPr>
            <a:r>
              <a:rPr lang="en-US" sz="3999">
                <a:solidFill>
                  <a:srgbClr val="051D40"/>
                </a:solidFill>
                <a:latin typeface="Open Sans"/>
                <a:ea typeface="Open Sans"/>
                <a:cs typeface="Open Sans"/>
                <a:sym typeface="Open Sans"/>
              </a:rPr>
              <a:t>Deepfake genration models and other fraudster techniques surpassed all these securities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7905455" y="2656032"/>
            <a:ext cx="373607" cy="3736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0" id="1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1" id="11"/>
          <p:cNvGrpSpPr/>
          <p:nvPr/>
        </p:nvGrpSpPr>
        <p:grpSpPr>
          <a:xfrm rot="0">
            <a:off x="8315313" y="4180490"/>
            <a:ext cx="373607" cy="37360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3" id="1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4" id="14"/>
          <p:cNvGrpSpPr/>
          <p:nvPr/>
        </p:nvGrpSpPr>
        <p:grpSpPr>
          <a:xfrm rot="0">
            <a:off x="7944228" y="7402839"/>
            <a:ext cx="373607" cy="3736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6" id="1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17" id="17"/>
          <p:cNvGrpSpPr/>
          <p:nvPr/>
        </p:nvGrpSpPr>
        <p:grpSpPr>
          <a:xfrm rot="0">
            <a:off x="8309460" y="5760481"/>
            <a:ext cx="373607" cy="3736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0" id="20"/>
          <p:cNvSpPr/>
          <p:nvPr/>
        </p:nvSpPr>
        <p:spPr>
          <a:xfrm flipH="false" flipV="false" rot="0">
            <a:off x="9803499" y="5166929"/>
            <a:ext cx="7455801" cy="4091371"/>
          </a:xfrm>
          <a:custGeom>
            <a:avLst/>
            <a:gdLst/>
            <a:ahLst/>
            <a:cxnLst/>
            <a:rect r="r" b="b" t="t" l="l"/>
            <a:pathLst>
              <a:path h="4091371" w="7455801">
                <a:moveTo>
                  <a:pt x="0" y="0"/>
                </a:moveTo>
                <a:lnTo>
                  <a:pt x="7455801" y="0"/>
                </a:lnTo>
                <a:lnTo>
                  <a:pt x="7455801" y="4091371"/>
                </a:lnTo>
                <a:lnTo>
                  <a:pt x="0" y="4091371"/>
                </a:lnTo>
                <a:lnTo>
                  <a:pt x="0" y="0"/>
                </a:lnTo>
                <a:close/>
              </a:path>
            </a:pathLst>
          </a:custGeom>
          <a:blipFill>
            <a:blip r:embed="rId2"/>
            <a:stretch>
              <a:fillRect l="0" t="0" r="0" b="0"/>
            </a:stretch>
          </a:blipFill>
        </p:spPr>
      </p:sp>
      <p:sp>
        <p:nvSpPr>
          <p:cNvPr name="TextBox 21" id="21"/>
          <p:cNvSpPr txBox="true"/>
          <p:nvPr/>
        </p:nvSpPr>
        <p:spPr>
          <a:xfrm rot="0">
            <a:off x="933118" y="4224944"/>
            <a:ext cx="6531007" cy="1631325"/>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Identity Verification in Bank</a:t>
            </a:r>
          </a:p>
        </p:txBody>
      </p:sp>
      <p:sp>
        <p:nvSpPr>
          <p:cNvPr name="TextBox 22" id="22"/>
          <p:cNvSpPr txBox="true"/>
          <p:nvPr/>
        </p:nvSpPr>
        <p:spPr>
          <a:xfrm rot="0">
            <a:off x="9497257" y="681640"/>
            <a:ext cx="7762043" cy="3498850"/>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pen Sans"/>
                <a:ea typeface="Open Sans"/>
                <a:cs typeface="Open Sans"/>
                <a:sym typeface="Open Sans"/>
              </a:rPr>
              <a:t>KYC via video calls, require customers to verify their identity in real time, but this method is time-consuming, time restricted and resource-intensive.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766494" y="9340175"/>
            <a:ext cx="21820987" cy="946825"/>
            <a:chOff x="0" y="0"/>
            <a:chExt cx="6110362" cy="265132"/>
          </a:xfrm>
        </p:grpSpPr>
        <p:sp>
          <p:nvSpPr>
            <p:cNvPr name="Freeform 3" id="3"/>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4" id="4"/>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766494" y="-816076"/>
            <a:ext cx="21820987" cy="1762900"/>
            <a:chOff x="0" y="0"/>
            <a:chExt cx="6110362" cy="493651"/>
          </a:xfrm>
        </p:grpSpPr>
        <p:sp>
          <p:nvSpPr>
            <p:cNvPr name="Freeform 6" id="6"/>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7" id="7"/>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1028700" y="5384391"/>
            <a:ext cx="6366722" cy="3700657"/>
          </a:xfrm>
          <a:custGeom>
            <a:avLst/>
            <a:gdLst/>
            <a:ahLst/>
            <a:cxnLst/>
            <a:rect r="r" b="b" t="t" l="l"/>
            <a:pathLst>
              <a:path h="3700657" w="6366722">
                <a:moveTo>
                  <a:pt x="0" y="0"/>
                </a:moveTo>
                <a:lnTo>
                  <a:pt x="6366722" y="0"/>
                </a:lnTo>
                <a:lnTo>
                  <a:pt x="6366722" y="3700658"/>
                </a:lnTo>
                <a:lnTo>
                  <a:pt x="0" y="3700658"/>
                </a:lnTo>
                <a:lnTo>
                  <a:pt x="0" y="0"/>
                </a:lnTo>
                <a:close/>
              </a:path>
            </a:pathLst>
          </a:custGeom>
          <a:blipFill>
            <a:blip r:embed="rId2"/>
            <a:stretch>
              <a:fillRect l="0" t="0" r="0" b="0"/>
            </a:stretch>
          </a:blipFill>
        </p:spPr>
      </p:sp>
      <p:sp>
        <p:nvSpPr>
          <p:cNvPr name="TextBox 9" id="9"/>
          <p:cNvSpPr txBox="true"/>
          <p:nvPr/>
        </p:nvSpPr>
        <p:spPr>
          <a:xfrm rot="0">
            <a:off x="5506781" y="1056459"/>
            <a:ext cx="7274437"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051D40"/>
                </a:solidFill>
                <a:latin typeface="Open Sans Extra Bold"/>
                <a:ea typeface="Open Sans Extra Bold"/>
                <a:cs typeface="Open Sans Extra Bold"/>
                <a:sym typeface="Open Sans Extra Bold"/>
              </a:rPr>
              <a:t>Modern Solution</a:t>
            </a:r>
          </a:p>
        </p:txBody>
      </p:sp>
      <p:grpSp>
        <p:nvGrpSpPr>
          <p:cNvPr name="Group 10" id="10"/>
          <p:cNvGrpSpPr/>
          <p:nvPr/>
        </p:nvGrpSpPr>
        <p:grpSpPr>
          <a:xfrm rot="0">
            <a:off x="8507060" y="5369802"/>
            <a:ext cx="8548317" cy="3715247"/>
            <a:chOff x="0" y="0"/>
            <a:chExt cx="11397756" cy="4953663"/>
          </a:xfrm>
        </p:grpSpPr>
        <p:sp>
          <p:nvSpPr>
            <p:cNvPr name="Freeform 11" id="11"/>
            <p:cNvSpPr/>
            <p:nvPr/>
          </p:nvSpPr>
          <p:spPr>
            <a:xfrm flipH="false" flipV="false" rot="0">
              <a:off x="0" y="285870"/>
              <a:ext cx="4667793" cy="4667793"/>
            </a:xfrm>
            <a:custGeom>
              <a:avLst/>
              <a:gdLst/>
              <a:ahLst/>
              <a:cxnLst/>
              <a:rect r="r" b="b" t="t" l="l"/>
              <a:pathLst>
                <a:path h="4667793" w="4667793">
                  <a:moveTo>
                    <a:pt x="0" y="0"/>
                  </a:moveTo>
                  <a:lnTo>
                    <a:pt x="4667793" y="0"/>
                  </a:lnTo>
                  <a:lnTo>
                    <a:pt x="4667793" y="4667793"/>
                  </a:lnTo>
                  <a:lnTo>
                    <a:pt x="0" y="4667793"/>
                  </a:lnTo>
                  <a:lnTo>
                    <a:pt x="0" y="0"/>
                  </a:lnTo>
                  <a:close/>
                </a:path>
              </a:pathLst>
            </a:custGeom>
            <a:blipFill>
              <a:blip r:embed="rId3"/>
              <a:stretch>
                <a:fillRect l="0" t="0" r="0" b="0"/>
              </a:stretch>
            </a:blipFill>
          </p:spPr>
        </p:sp>
        <p:sp>
          <p:nvSpPr>
            <p:cNvPr name="Freeform 12" id="12"/>
            <p:cNvSpPr/>
            <p:nvPr/>
          </p:nvSpPr>
          <p:spPr>
            <a:xfrm flipH="false" flipV="false" rot="0">
              <a:off x="4017820" y="0"/>
              <a:ext cx="7379936" cy="4935332"/>
            </a:xfrm>
            <a:custGeom>
              <a:avLst/>
              <a:gdLst/>
              <a:ahLst/>
              <a:cxnLst/>
              <a:rect r="r" b="b" t="t" l="l"/>
              <a:pathLst>
                <a:path h="4935332" w="7379936">
                  <a:moveTo>
                    <a:pt x="0" y="0"/>
                  </a:moveTo>
                  <a:lnTo>
                    <a:pt x="7379936" y="0"/>
                  </a:lnTo>
                  <a:lnTo>
                    <a:pt x="7379936" y="4935332"/>
                  </a:lnTo>
                  <a:lnTo>
                    <a:pt x="0" y="4935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4133616" y="2389328"/>
              <a:ext cx="7127155" cy="1204589"/>
            </a:xfrm>
            <a:prstGeom prst="rect">
              <a:avLst/>
            </a:prstGeom>
          </p:spPr>
          <p:txBody>
            <a:bodyPr anchor="t" rtlCol="false" tIns="0" lIns="0" bIns="0" rIns="0">
              <a:spAutoFit/>
            </a:bodyPr>
            <a:lstStyle/>
            <a:p>
              <a:pPr algn="ctr">
                <a:lnSpc>
                  <a:spcPts val="3648"/>
                </a:lnSpc>
                <a:spcBef>
                  <a:spcPct val="0"/>
                </a:spcBef>
              </a:pPr>
              <a:r>
                <a:rPr lang="en-US" sz="2606">
                  <a:solidFill>
                    <a:srgbClr val="051D40"/>
                  </a:solidFill>
                  <a:latin typeface="Open Sans Extra Bold"/>
                  <a:ea typeface="Open Sans Extra Bold"/>
                  <a:cs typeface="Open Sans Extra Bold"/>
                  <a:sym typeface="Open Sans Extra Bold"/>
                </a:rPr>
                <a:t>The quick brown fox jumps over the lazy dog</a:t>
              </a:r>
            </a:p>
          </p:txBody>
        </p:sp>
      </p:grpSp>
      <p:sp>
        <p:nvSpPr>
          <p:cNvPr name="TextBox 14" id="14"/>
          <p:cNvSpPr txBox="true"/>
          <p:nvPr/>
        </p:nvSpPr>
        <p:spPr>
          <a:xfrm rot="0">
            <a:off x="514350" y="2483613"/>
            <a:ext cx="17259300" cy="3073400"/>
          </a:xfrm>
          <a:prstGeom prst="rect">
            <a:avLst/>
          </a:prstGeom>
        </p:spPr>
        <p:txBody>
          <a:bodyPr anchor="t" rtlCol="false" tIns="0" lIns="0" bIns="0" rIns="0">
            <a:spAutoFit/>
          </a:bodyPr>
          <a:lstStyle/>
          <a:p>
            <a:pPr algn="ctr">
              <a:lnSpc>
                <a:spcPts val="4900"/>
              </a:lnSpc>
            </a:pPr>
            <a:r>
              <a:rPr lang="en-US" sz="3500">
                <a:solidFill>
                  <a:srgbClr val="051D40"/>
                </a:solidFill>
                <a:latin typeface="Open Sans"/>
                <a:ea typeface="Open Sans"/>
                <a:cs typeface="Open Sans"/>
                <a:sym typeface="Open Sans"/>
              </a:rPr>
              <a:t>Users are asked to record videos in real time, following specific instructions—such as speaking certain sentences or performing certain actions. This makes it harder for deepfake models to bypass because they cannot yet efficiently generate tailored, real-time responses.</a:t>
            </a:r>
          </a:p>
          <a:p>
            <a:pPr algn="ctr">
              <a:lnSpc>
                <a:spcPts val="49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3341772"/>
            <a:ext cx="15650403" cy="6127701"/>
          </a:xfrm>
          <a:custGeom>
            <a:avLst/>
            <a:gdLst/>
            <a:ahLst/>
            <a:cxnLst/>
            <a:rect r="r" b="b" t="t" l="l"/>
            <a:pathLst>
              <a:path h="6127701" w="15650403">
                <a:moveTo>
                  <a:pt x="0" y="0"/>
                </a:moveTo>
                <a:lnTo>
                  <a:pt x="15650403" y="0"/>
                </a:lnTo>
                <a:lnTo>
                  <a:pt x="15650403" y="6127700"/>
                </a:lnTo>
                <a:lnTo>
                  <a:pt x="0" y="6127700"/>
                </a:lnTo>
                <a:lnTo>
                  <a:pt x="0" y="0"/>
                </a:lnTo>
                <a:close/>
              </a:path>
            </a:pathLst>
          </a:custGeom>
          <a:blipFill>
            <a:blip r:embed="rId2">
              <a:extLst>
                <a:ext uri="{96DAC541-7B7A-43D3-8B79-37D633B846F1}">
                  <asvg:svgBlip xmlns:asvg="http://schemas.microsoft.com/office/drawing/2016/SVG/main" r:embed="rId3"/>
                </a:ext>
              </a:extLst>
            </a:blip>
            <a:stretch>
              <a:fillRect l="0" t="-45816" r="-3382" b="-70698"/>
            </a:stretch>
          </a:blipFill>
        </p:spPr>
      </p:sp>
      <p:sp>
        <p:nvSpPr>
          <p:cNvPr name="TextBox 6" id="6"/>
          <p:cNvSpPr txBox="true"/>
          <p:nvPr/>
        </p:nvSpPr>
        <p:spPr>
          <a:xfrm rot="0">
            <a:off x="1798930" y="3856072"/>
            <a:ext cx="14109944" cy="5613400"/>
          </a:xfrm>
          <a:prstGeom prst="rect">
            <a:avLst/>
          </a:prstGeom>
        </p:spPr>
        <p:txBody>
          <a:bodyPr anchor="t" rtlCol="false" tIns="0" lIns="0" bIns="0" rIns="0">
            <a:spAutoFit/>
          </a:bodyPr>
          <a:lstStyle/>
          <a:p>
            <a:pPr algn="ctr">
              <a:lnSpc>
                <a:spcPts val="5599"/>
              </a:lnSpc>
            </a:pPr>
            <a:r>
              <a:rPr lang="en-US" sz="3999">
                <a:solidFill>
                  <a:srgbClr val="000000"/>
                </a:solidFill>
                <a:latin typeface="Open Sans"/>
                <a:ea typeface="Open Sans"/>
                <a:cs typeface="Open Sans"/>
                <a:sym typeface="Open Sans"/>
              </a:rPr>
              <a:t>No sooner in the future Deepfake generation models will become capable enough to generate tailored instruction based videos, in real quick time. This is an emerging challenge.</a:t>
            </a:r>
          </a:p>
          <a:p>
            <a:pPr algn="ctr">
              <a:lnSpc>
                <a:spcPts val="5599"/>
              </a:lnSpc>
            </a:pPr>
            <a:r>
              <a:rPr lang="en-US" sz="3999">
                <a:solidFill>
                  <a:srgbClr val="000000"/>
                </a:solidFill>
                <a:latin typeface="Open Sans"/>
                <a:ea typeface="Open Sans"/>
                <a:cs typeface="Open Sans"/>
                <a:sym typeface="Open Sans"/>
              </a:rPr>
              <a:t>This poses a critical threat in sectors like banking, where scammers could use these deepfakes to impersonate trusted individuals to perform financial frauds</a:t>
            </a:r>
          </a:p>
          <a:p>
            <a:pPr algn="ctr">
              <a:lnSpc>
                <a:spcPts val="5599"/>
              </a:lnSpc>
              <a:spcBef>
                <a:spcPct val="0"/>
              </a:spcBef>
            </a:pPr>
          </a:p>
        </p:txBody>
      </p:sp>
      <p:sp>
        <p:nvSpPr>
          <p:cNvPr name="TextBox 7" id="7"/>
          <p:cNvSpPr txBox="true"/>
          <p:nvPr/>
        </p:nvSpPr>
        <p:spPr>
          <a:xfrm rot="0">
            <a:off x="5417025" y="1298773"/>
            <a:ext cx="7453950" cy="1028700"/>
          </a:xfrm>
          <a:prstGeom prst="rect">
            <a:avLst/>
          </a:prstGeom>
        </p:spPr>
        <p:txBody>
          <a:bodyPr anchor="t" rtlCol="false" tIns="0" lIns="0" bIns="0" rIns="0">
            <a:spAutoFit/>
          </a:bodyPr>
          <a:lstStyle/>
          <a:p>
            <a:pPr algn="ctr" marL="0" indent="0" lvl="0">
              <a:lnSpc>
                <a:spcPts val="8400"/>
              </a:lnSpc>
              <a:spcBef>
                <a:spcPct val="0"/>
              </a:spcBef>
            </a:pPr>
            <a:r>
              <a:rPr lang="en-US" sz="6000">
                <a:solidFill>
                  <a:srgbClr val="FDFDFD"/>
                </a:solidFill>
                <a:latin typeface="Open Sans Extra Bold"/>
                <a:ea typeface="Open Sans Extra Bold"/>
                <a:cs typeface="Open Sans Extra Bold"/>
                <a:sym typeface="Open Sans Extra Bold"/>
              </a:rPr>
              <a:t>Emerging Problem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5049405" y="1028700"/>
            <a:ext cx="8189191" cy="7938501"/>
          </a:xfrm>
          <a:custGeom>
            <a:avLst/>
            <a:gdLst/>
            <a:ahLst/>
            <a:cxnLst/>
            <a:rect r="r" b="b" t="t" l="l"/>
            <a:pathLst>
              <a:path h="7938501" w="8189191">
                <a:moveTo>
                  <a:pt x="0" y="0"/>
                </a:moveTo>
                <a:lnTo>
                  <a:pt x="8189190" y="0"/>
                </a:lnTo>
                <a:lnTo>
                  <a:pt x="8189190" y="7938501"/>
                </a:lnTo>
                <a:lnTo>
                  <a:pt x="0" y="7938501"/>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DAGTBD48aRQ</dc:identifier>
  <dcterms:modified xsi:type="dcterms:W3CDTF">2011-08-01T06:04:30Z</dcterms:modified>
  <cp:revision>1</cp:revision>
  <dc:title>Deepfake Detection </dc:title>
</cp:coreProperties>
</file>